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Proxima Nova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  <p:embeddedFont>
      <p:font typeface="Helvetica Neue Light"/>
      <p:regular r:id="rId72"/>
      <p:bold r:id="rId73"/>
      <p:italic r:id="rId74"/>
      <p:boldItalic r:id="rId75"/>
    </p:embeddedFont>
    <p:embeddedFont>
      <p:font typeface="Gill Sans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Light-bold.fntdata"/><Relationship Id="rId72" Type="http://schemas.openxmlformats.org/officeDocument/2006/relationships/font" Target="fonts/HelveticaNeueLight-regular.fntdata"/><Relationship Id="rId31" Type="http://schemas.openxmlformats.org/officeDocument/2006/relationships/slide" Target="slides/slide26.xml"/><Relationship Id="rId75" Type="http://schemas.openxmlformats.org/officeDocument/2006/relationships/font" Target="fonts/HelveticaNeueLight-boldItalic.fntdata"/><Relationship Id="rId30" Type="http://schemas.openxmlformats.org/officeDocument/2006/relationships/slide" Target="slides/slide25.xml"/><Relationship Id="rId74" Type="http://schemas.openxmlformats.org/officeDocument/2006/relationships/font" Target="fonts/HelveticaNeueLight-italic.fntdata"/><Relationship Id="rId33" Type="http://schemas.openxmlformats.org/officeDocument/2006/relationships/slide" Target="slides/slide28.xml"/><Relationship Id="rId77" Type="http://schemas.openxmlformats.org/officeDocument/2006/relationships/font" Target="fonts/GillSans-bold.fntdata"/><Relationship Id="rId32" Type="http://schemas.openxmlformats.org/officeDocument/2006/relationships/slide" Target="slides/slide27.xml"/><Relationship Id="rId76" Type="http://schemas.openxmlformats.org/officeDocument/2006/relationships/font" Target="fonts/GillSans-regular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roximaNova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roximaNova-italic.fntdata"/><Relationship Id="rId21" Type="http://schemas.openxmlformats.org/officeDocument/2006/relationships/slide" Target="slides/slide16.xml"/><Relationship Id="rId65" Type="http://schemas.openxmlformats.org/officeDocument/2006/relationships/font" Target="fonts/ProximaNova-bold.fntdata"/><Relationship Id="rId24" Type="http://schemas.openxmlformats.org/officeDocument/2006/relationships/slide" Target="slides/slide19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67" Type="http://schemas.openxmlformats.org/officeDocument/2006/relationships/font" Target="fonts/ProximaNova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d37749b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d37749b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2798dea6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2798dea6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2798dea6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2798dea6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27c23a2c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27c23a2c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27c23a2c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27c23a2c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27c23a2cf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427c23a2cf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27c23a2c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27c23a2c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2798dea6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2798dea6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2798dea6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2798dea6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27c23a2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27c23a2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1797d77e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1797d77e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2798dea6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2798dea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2798dea6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2798dea6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2798dea6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2798dea6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27c23a2cf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427c23a2cf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27b1a766d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427b1a766d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27b1a766d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427b1a766d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27b1a766d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427b1a766d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2798dea6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2798dea6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2798dea6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2798dea6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2798dea6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2798dea6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2798dea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2798dea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2798dea6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2798dea6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2798dea6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2798dea6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2798dea6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2798dea6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2798dea6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2798dea6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2798dea6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2798dea6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2798dea6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2798dea6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2798dea6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2798dea6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2798dea6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2798dea6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2798dea6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2798dea6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27b1a766d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427b1a766d_0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27c23a2c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27c23a2c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2798dea6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2798dea6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2798dea6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2798dea6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2798dea6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2798dea6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2798dea6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2798dea6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2798dea6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2798dea6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2798dea6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2798dea6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2798dea6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2798dea6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2798dea6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2798dea6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2798dea6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2798dea6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2798dea6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2798dea6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27c23a2c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27c23a2c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27c23a2c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27c23a2c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27c23a2c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27c23a2c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27c23a2c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27c23a2c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27c23a2c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27c23a2c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27c23a2c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27c23a2c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27c23a2c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27c23a2c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27c23a2c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27c23a2c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4a82fe7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4a82fe7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27476c6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27476c6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92f85e8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92f85e8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27c23a2c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27c23a2c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27c23a2c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27c23a2c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2798dea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2798dea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553641" y="1078260"/>
            <a:ext cx="80367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53641" y="3274963"/>
            <a:ext cx="8036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946547" y="549176"/>
            <a:ext cx="73047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892969" y="3643313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553641" y="1714500"/>
            <a:ext cx="80367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553641" y="1439912"/>
            <a:ext cx="80367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71" name="Google Shape;7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3183" y="1762637"/>
            <a:ext cx="1618226" cy="16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>
            <p:ph idx="2" type="pic"/>
          </p:nvPr>
        </p:nvSpPr>
        <p:spPr>
          <a:xfrm>
            <a:off x="4715164" y="548219"/>
            <a:ext cx="3767700" cy="4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625636" y="535781"/>
            <a:ext cx="37677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25636" y="2578447"/>
            <a:ext cx="37677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>
            <p:ph idx="2" type="pic"/>
          </p:nvPr>
        </p:nvSpPr>
        <p:spPr>
          <a:xfrm>
            <a:off x="4830961" y="1466701"/>
            <a:ext cx="3714900" cy="3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50031" y="133945"/>
            <a:ext cx="8643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250031" y="1439912"/>
            <a:ext cx="41433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535781" y="401836"/>
            <a:ext cx="8063400" cy="43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892969" y="3000375"/>
            <a:ext cx="7358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2" type="body"/>
          </p:nvPr>
        </p:nvSpPr>
        <p:spPr>
          <a:xfrm>
            <a:off x="892969" y="2025922"/>
            <a:ext cx="7358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">
  <p:cSld name="Blank cop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  <a:defRPr b="1" i="0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50031" y="1439912"/>
            <a:ext cx="86439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9250" lvl="2" marL="1371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9250" lvl="3" marL="1828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9250" lvl="4" marL="22860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9250" lvl="5" marL="2743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9250" lvl="6" marL="32004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9250" lvl="7" marL="3657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9250" lvl="8" marL="41148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1900"/>
              <a:buFont typeface="Helvetica Neue"/>
              <a:buChar char="•"/>
              <a:defRPr b="0" i="0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docs.swift.org/swift-book/" TargetMode="External"/><Relationship Id="rId4" Type="http://schemas.openxmlformats.org/officeDocument/2006/relationships/hyperlink" Target="https://www.cnswift.org/" TargetMode="External"/><Relationship Id="rId5" Type="http://schemas.openxmlformats.org/officeDocument/2006/relationships/hyperlink" Target="https://github.com/ipader/SwiftGuide" TargetMode="External"/><Relationship Id="rId6" Type="http://schemas.openxmlformats.org/officeDocument/2006/relationships/hyperlink" Target="https://developer.apple.com/swif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ctrTitle"/>
          </p:nvPr>
        </p:nvSpPr>
        <p:spPr>
          <a:xfrm>
            <a:off x="510450" y="1014563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iOS APP程式設計</a:t>
            </a:r>
            <a:endParaRPr sz="6000"/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陳重宏 @ </a:t>
            </a:r>
            <a:r>
              <a:rPr lang="zh-TW"/>
              <a:t>創能學院</a:t>
            </a:r>
            <a:br>
              <a:rPr lang="zh-TW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6"/>
          <p:cNvSpPr txBox="1"/>
          <p:nvPr/>
        </p:nvSpPr>
        <p:spPr>
          <a:xfrm>
            <a:off x="6708275" y="4148850"/>
            <a:ext cx="19569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keny@gis.tw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59" y="0"/>
            <a:ext cx="842709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35"/>
          <p:cNvGrpSpPr/>
          <p:nvPr/>
        </p:nvGrpSpPr>
        <p:grpSpPr>
          <a:xfrm>
            <a:off x="993125" y="134018"/>
            <a:ext cx="4214303" cy="2003161"/>
            <a:chOff x="2130259" y="244617"/>
            <a:chExt cx="4087191" cy="1930199"/>
          </a:xfrm>
        </p:grpSpPr>
        <p:cxnSp>
          <p:nvCxnSpPr>
            <p:cNvPr id="164" name="Google Shape;164;p35"/>
            <p:cNvCxnSpPr/>
            <p:nvPr/>
          </p:nvCxnSpPr>
          <p:spPr>
            <a:xfrm flipH="1" rot="10800000">
              <a:off x="4631350" y="244617"/>
              <a:ext cx="1586100" cy="10101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5" name="Google Shape;165;p35"/>
            <p:cNvSpPr txBox="1"/>
            <p:nvPr/>
          </p:nvSpPr>
          <p:spPr>
            <a:xfrm>
              <a:off x="2130259" y="1254716"/>
              <a:ext cx="2501100" cy="9201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指令清單：</a:t>
              </a:r>
              <a:endParaRPr b="1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點選需要的指令，可以帶入到程式碼區塊中</a:t>
              </a:r>
              <a:endParaRPr b="1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36"/>
          <p:cNvGrpSpPr/>
          <p:nvPr/>
        </p:nvGrpSpPr>
        <p:grpSpPr>
          <a:xfrm>
            <a:off x="663281" y="2597719"/>
            <a:ext cx="4081336" cy="1448776"/>
            <a:chOff x="-1446362" y="2170930"/>
            <a:chExt cx="5076920" cy="1680129"/>
          </a:xfrm>
        </p:grpSpPr>
        <p:cxnSp>
          <p:nvCxnSpPr>
            <p:cNvPr id="172" name="Google Shape;172;p36"/>
            <p:cNvCxnSpPr/>
            <p:nvPr/>
          </p:nvCxnSpPr>
          <p:spPr>
            <a:xfrm>
              <a:off x="1930157" y="3229760"/>
              <a:ext cx="1700400" cy="6213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3" name="Google Shape;173;p36"/>
            <p:cNvSpPr txBox="1"/>
            <p:nvPr/>
          </p:nvSpPr>
          <p:spPr>
            <a:xfrm>
              <a:off x="-1446362" y="2170930"/>
              <a:ext cx="3376500" cy="10590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執行程式</a:t>
              </a: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</a:t>
              </a:r>
              <a:endParaRPr b="1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執行自己撰寫的程式碼並觀看結果</a:t>
              </a:r>
              <a:endParaRPr b="1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37"/>
          <p:cNvGrpSpPr/>
          <p:nvPr/>
        </p:nvGrpSpPr>
        <p:grpSpPr>
          <a:xfrm>
            <a:off x="-11" y="639679"/>
            <a:ext cx="2509340" cy="1687010"/>
            <a:chOff x="2471261" y="314136"/>
            <a:chExt cx="3400650" cy="1141800"/>
          </a:xfrm>
        </p:grpSpPr>
        <p:cxnSp>
          <p:nvCxnSpPr>
            <p:cNvPr id="180" name="Google Shape;180;p37"/>
            <p:cNvCxnSpPr>
              <a:stCxn id="181" idx="0"/>
            </p:cNvCxnSpPr>
            <p:nvPr/>
          </p:nvCxnSpPr>
          <p:spPr>
            <a:xfrm flipH="1" rot="10800000">
              <a:off x="4132211" y="314136"/>
              <a:ext cx="1739700" cy="327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1" name="Google Shape;181;p37"/>
            <p:cNvSpPr txBox="1"/>
            <p:nvPr/>
          </p:nvSpPr>
          <p:spPr>
            <a:xfrm>
              <a:off x="2471261" y="641736"/>
              <a:ext cx="3321900" cy="8142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目標及關卡說明：</a:t>
              </a:r>
              <a:endParaRPr b="1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完成該關需達成之目標及提示說明</a:t>
              </a:r>
              <a:endParaRPr b="1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82" name="Google Shape;182;p37"/>
          <p:cNvGrpSpPr/>
          <p:nvPr/>
        </p:nvGrpSpPr>
        <p:grpSpPr>
          <a:xfrm>
            <a:off x="739450" y="3207424"/>
            <a:ext cx="4063567" cy="1678281"/>
            <a:chOff x="-1446362" y="2170930"/>
            <a:chExt cx="5076920" cy="1680129"/>
          </a:xfrm>
        </p:grpSpPr>
        <p:cxnSp>
          <p:nvCxnSpPr>
            <p:cNvPr id="183" name="Google Shape;183;p37"/>
            <p:cNvCxnSpPr/>
            <p:nvPr/>
          </p:nvCxnSpPr>
          <p:spPr>
            <a:xfrm>
              <a:off x="1930157" y="3229760"/>
              <a:ext cx="1700400" cy="6213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4" name="Google Shape;184;p37"/>
            <p:cNvSpPr txBox="1"/>
            <p:nvPr/>
          </p:nvSpPr>
          <p:spPr>
            <a:xfrm>
              <a:off x="-1446362" y="2170930"/>
              <a:ext cx="3376500" cy="10590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快速</a:t>
              </a: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指令</a:t>
              </a: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列</a:t>
              </a: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</a:t>
              </a:r>
              <a:endParaRPr b="1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列出目前可使用的指令，點選即可帶入程式區塊中</a:t>
              </a:r>
              <a:endParaRPr b="1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>
            <p:ph idx="4294967295"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Let’s Start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b="1" i="0" lang="zh-TW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重要詞彙</a:t>
            </a:r>
            <a:endParaRPr/>
          </a:p>
        </p:txBody>
      </p:sp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553641" y="1446609"/>
            <a:ext cx="76512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指令：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電腦將執行的特定動作。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序列：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下達指令的順序。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535353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53535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影像" id="201" name="Google Shape;2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628" y="4446984"/>
            <a:ext cx="200475" cy="3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elvetica Neue"/>
                <a:ea typeface="Helvetica Neue"/>
                <a:cs typeface="Helvetica Neue"/>
                <a:sym typeface="Helvetica Neue"/>
              </a:rPr>
              <a:t>輸入指令，讓Byte開始動作吧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idx="1" type="body"/>
          </p:nvPr>
        </p:nvSpPr>
        <p:spPr>
          <a:xfrm>
            <a:off x="311700" y="1152475"/>
            <a:ext cx="19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moveForward()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moveForward()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moveForward()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collectGem()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22" name="Google Shape;2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50" y="17812"/>
            <a:ext cx="6810500" cy="51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5"/>
          <p:cNvSpPr/>
          <p:nvPr/>
        </p:nvSpPr>
        <p:spPr>
          <a:xfrm>
            <a:off x="1379350" y="1869600"/>
            <a:ext cx="1047000" cy="130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6"/>
          <p:cNvSpPr/>
          <p:nvPr/>
        </p:nvSpPr>
        <p:spPr>
          <a:xfrm>
            <a:off x="1371050" y="2800250"/>
            <a:ext cx="1038600" cy="190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7"/>
          <p:cNvSpPr/>
          <p:nvPr/>
        </p:nvSpPr>
        <p:spPr>
          <a:xfrm>
            <a:off x="1346125" y="1952700"/>
            <a:ext cx="1022100" cy="24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>
            <p:ph idx="4294967295" type="ctrTitle"/>
          </p:nvPr>
        </p:nvSpPr>
        <p:spPr>
          <a:xfrm>
            <a:off x="408359" y="1078260"/>
            <a:ext cx="83271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b="1" i="0" lang="zh-TW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像偵探般思考：</a:t>
            </a:r>
            <a:r>
              <a:rPr b="1" i="0" lang="zh-TW" sz="3500" u="none" cap="none" strike="noStrike">
                <a:solidFill>
                  <a:srgbClr val="F08E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偵錯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 txBox="1"/>
          <p:nvPr>
            <p:ph type="title"/>
          </p:nvPr>
        </p:nvSpPr>
        <p:spPr>
          <a:xfrm>
            <a:off x="892969" y="3643313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b="1" i="0" lang="zh-TW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想像一下</a:t>
            </a:r>
            <a:endParaRPr/>
          </a:p>
        </p:txBody>
      </p:sp>
      <p:pic>
        <p:nvPicPr>
          <p:cNvPr descr="2_detective.jpg" id="251" name="Google Shape;251;p49"/>
          <p:cNvPicPr preferRelativeResize="0"/>
          <p:nvPr/>
        </p:nvPicPr>
        <p:blipFill rotWithShape="1">
          <a:blip r:embed="rId3">
            <a:alphaModFix/>
          </a:blip>
          <a:srcRect b="20107" l="0" r="0" t="11031"/>
          <a:stretch/>
        </p:blipFill>
        <p:spPr>
          <a:xfrm>
            <a:off x="1996125" y="522850"/>
            <a:ext cx="5151800" cy="2835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252" name="Google Shape;25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0628" y="4446984"/>
            <a:ext cx="200475" cy="3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>
            <p:ph type="title"/>
          </p:nvPr>
        </p:nvSpPr>
        <p:spPr>
          <a:xfrm>
            <a:off x="553641" y="1714500"/>
            <a:ext cx="80367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b="1" i="0" lang="zh-TW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你如何解決問題？</a:t>
            </a:r>
            <a:endParaRPr/>
          </a:p>
        </p:txBody>
      </p:sp>
      <p:pic>
        <p:nvPicPr>
          <p:cNvPr descr="影像" id="258" name="Google Shape;25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628" y="4446984"/>
            <a:ext cx="200475" cy="3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b="1" i="0" lang="zh-TW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重要詞彙</a:t>
            </a:r>
            <a:endParaRPr/>
          </a:p>
        </p:txBody>
      </p:sp>
      <p:sp>
        <p:nvSpPr>
          <p:cNvPr id="264" name="Google Shape;264;p51"/>
          <p:cNvSpPr txBox="1"/>
          <p:nvPr>
            <p:ph idx="1" type="body"/>
          </p:nvPr>
        </p:nvSpPr>
        <p:spPr>
          <a:xfrm>
            <a:off x="553641" y="1439912"/>
            <a:ext cx="73509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錯誤 (bug)：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程式碼中發生的錯誤。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偵錯：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找出並修復錯誤的程序。</a:t>
            </a:r>
            <a:endParaRPr/>
          </a:p>
        </p:txBody>
      </p:sp>
      <p:pic>
        <p:nvPicPr>
          <p:cNvPr descr="影像" id="265" name="Google Shape;26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628" y="4446984"/>
            <a:ext cx="200475" cy="3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Swift Playgrounds?</a:t>
            </a:r>
            <a:endParaRPr/>
          </a:p>
        </p:txBody>
      </p:sp>
      <p:sp>
        <p:nvSpPr>
          <p:cNvPr id="115" name="Google Shape;11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Swift Playgrounds內含蘋果所開發的程式設計課程。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透過遊戲的方式，指導使用者撰寫程式以協助各個角色渡過難關。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內建程式樣版，鼓勵使用者發揮創意並建置真正的程式。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/>
              <a:t>還</a:t>
            </a:r>
            <a:r>
              <a:rPr lang="zh-TW" sz="2000"/>
              <a:t>可將自建程式透過郵件、傳訊程式或網站與友人分享</a:t>
            </a:r>
            <a:r>
              <a:rPr lang="zh-TW" sz="2000"/>
              <a:t>。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5"/>
          <p:cNvSpPr txBox="1"/>
          <p:nvPr>
            <p:ph idx="4294967295"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函數</a:t>
            </a:r>
            <a:endParaRPr sz="4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 txBox="1"/>
          <p:nvPr>
            <p:ph type="title"/>
          </p:nvPr>
        </p:nvSpPr>
        <p:spPr>
          <a:xfrm>
            <a:off x="553641" y="133945"/>
            <a:ext cx="803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Helvetica Neue"/>
              <a:buNone/>
            </a:pPr>
            <a:r>
              <a:rPr b="1" i="0" lang="zh-TW" sz="3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重要詞彙</a:t>
            </a:r>
            <a:endParaRPr/>
          </a:p>
        </p:txBody>
      </p:sp>
      <p:sp>
        <p:nvSpPr>
          <p:cNvPr id="331" name="Google Shape;331;p64"/>
          <p:cNvSpPr txBox="1"/>
          <p:nvPr>
            <p:ph idx="1" type="body"/>
          </p:nvPr>
        </p:nvSpPr>
        <p:spPr>
          <a:xfrm>
            <a:off x="553641" y="1439912"/>
            <a:ext cx="80367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函數：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一套具有指定名稱的指令組合。以後需要用到這套指令時，只要用函數名稱，便可執行。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組合：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將程式的一小部分結合在一起，以解決較大問題的程序。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呼叫：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告訴程式執行某個函數。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71C16B"/>
              </a:buClr>
              <a:buSzPts val="2300"/>
              <a:buFont typeface="Helvetica Neue"/>
              <a:buNone/>
            </a:pPr>
            <a:r>
              <a:rPr b="1" i="0" lang="zh-TW" sz="2300" u="none" cap="none" strike="noStrike">
                <a:solidFill>
                  <a:srgbClr val="71C1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迴圈：</a:t>
            </a:r>
            <a:r>
              <a:rPr b="0" i="0" lang="zh-TW" sz="2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依指定次數，重複執行一段程式碼。</a:t>
            </a:r>
            <a:endParaRPr/>
          </a:p>
        </p:txBody>
      </p:sp>
      <p:pic>
        <p:nvPicPr>
          <p:cNvPr descr="影像" id="332" name="Google Shape;33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628" y="4446984"/>
            <a:ext cx="200475" cy="3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操作說明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75" y="50950"/>
            <a:ext cx="8962848" cy="50415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0"/>
          <p:cNvSpPr/>
          <p:nvPr/>
        </p:nvSpPr>
        <p:spPr>
          <a:xfrm>
            <a:off x="4202250" y="385000"/>
            <a:ext cx="739500" cy="8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30"/>
          <p:cNvCxnSpPr/>
          <p:nvPr/>
        </p:nvCxnSpPr>
        <p:spPr>
          <a:xfrm flipH="1">
            <a:off x="3458175" y="4051725"/>
            <a:ext cx="414000" cy="80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30"/>
          <p:cNvCxnSpPr/>
          <p:nvPr/>
        </p:nvCxnSpPr>
        <p:spPr>
          <a:xfrm rot="10800000">
            <a:off x="5031975" y="203800"/>
            <a:ext cx="1285800" cy="11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30"/>
          <p:cNvSpPr txBox="1"/>
          <p:nvPr/>
        </p:nvSpPr>
        <p:spPr>
          <a:xfrm>
            <a:off x="3430625" y="4139050"/>
            <a:ext cx="30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0" name="Google Shape;130;p30"/>
          <p:cNvSpPr txBox="1"/>
          <p:nvPr/>
        </p:nvSpPr>
        <p:spPr>
          <a:xfrm>
            <a:off x="5601600" y="203800"/>
            <a:ext cx="30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總結</a:t>
            </a:r>
            <a:endParaRPr/>
          </a:p>
        </p:txBody>
      </p:sp>
      <p:sp>
        <p:nvSpPr>
          <p:cNvPr id="418" name="Google Shape;418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學會如何使用iPad Swift Playgrounds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了解指令是什麼？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了解什麼是Bug及學會如何偵錯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了解函數的意義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使用迴圈來執行重覆的工作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 &amp; A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預習</a:t>
            </a:r>
            <a:endParaRPr/>
          </a:p>
        </p:txBody>
      </p:sp>
      <p:sp>
        <p:nvSpPr>
          <p:cNvPr id="429" name="Google Shape;429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https://docs.swift.org/swift-book/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https://www.cnswift.org/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https://github.com/ipader/SwiftGuide</a:t>
            </a:r>
            <a:r>
              <a:rPr lang="zh-TW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https://developer.apple.com/swift/</a:t>
            </a:r>
            <a:r>
              <a:rPr lang="zh-TW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75" y="0"/>
            <a:ext cx="8407639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31"/>
          <p:cNvCxnSpPr/>
          <p:nvPr/>
        </p:nvCxnSpPr>
        <p:spPr>
          <a:xfrm>
            <a:off x="816925" y="1278000"/>
            <a:ext cx="1101600" cy="99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75" y="0"/>
            <a:ext cx="8407648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32"/>
          <p:cNvCxnSpPr/>
          <p:nvPr/>
        </p:nvCxnSpPr>
        <p:spPr>
          <a:xfrm flipH="1">
            <a:off x="3785825" y="942250"/>
            <a:ext cx="1150200" cy="80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65" y="0"/>
            <a:ext cx="840766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33"/>
          <p:cNvCxnSpPr/>
          <p:nvPr/>
        </p:nvCxnSpPr>
        <p:spPr>
          <a:xfrm flipH="1" rot="10800000">
            <a:off x="3426900" y="505175"/>
            <a:ext cx="1902900" cy="244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33"/>
          <p:cNvSpPr/>
          <p:nvPr/>
        </p:nvSpPr>
        <p:spPr>
          <a:xfrm>
            <a:off x="5391075" y="0"/>
            <a:ext cx="3340500" cy="69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950"/>
            <a:ext cx="9143999" cy="4993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34"/>
          <p:cNvGrpSpPr/>
          <p:nvPr/>
        </p:nvGrpSpPr>
        <p:grpSpPr>
          <a:xfrm>
            <a:off x="760751" y="207711"/>
            <a:ext cx="4138217" cy="2052353"/>
            <a:chOff x="1836375" y="282575"/>
            <a:chExt cx="4013400" cy="1977600"/>
          </a:xfrm>
        </p:grpSpPr>
        <p:cxnSp>
          <p:nvCxnSpPr>
            <p:cNvPr id="156" name="Google Shape;156;p34"/>
            <p:cNvCxnSpPr/>
            <p:nvPr/>
          </p:nvCxnSpPr>
          <p:spPr>
            <a:xfrm rot="10800000">
              <a:off x="1836375" y="282575"/>
              <a:ext cx="1512300" cy="1121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7" name="Google Shape;157;p34"/>
            <p:cNvSpPr txBox="1"/>
            <p:nvPr/>
          </p:nvSpPr>
          <p:spPr>
            <a:xfrm>
              <a:off x="3348675" y="1404275"/>
              <a:ext cx="2501100" cy="855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學習清單：</a:t>
              </a:r>
              <a:endParaRPr b="1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點選可以切換不同關卡</a:t>
              </a:r>
              <a:endParaRPr b="1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